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7680325" cx="9875825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Quicksand"/>
      <p:regular r:id="rId32"/>
      <p:bold r:id="rId33"/>
    </p:embeddedFont>
    <p:embeddedFont>
      <p:font typeface="Love Ya Like A Sister"/>
      <p:regular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19">
          <p15:clr>
            <a:srgbClr val="A4A3A4"/>
          </p15:clr>
        </p15:guide>
        <p15:guide id="2" pos="3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19" orient="horz"/>
        <p:guide pos="31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Economic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Quicksand-bold.fntdata"/><Relationship Id="rId10" Type="http://schemas.openxmlformats.org/officeDocument/2006/relationships/slide" Target="slides/slide4.xml"/><Relationship Id="rId32" Type="http://schemas.openxmlformats.org/officeDocument/2006/relationships/font" Target="fonts/Quicksand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LoveYaLikeASister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4b8c1f00_0_0:notes"/>
          <p:cNvSpPr/>
          <p:nvPr>
            <p:ph idx="2" type="sldImg"/>
          </p:nvPr>
        </p:nvSpPr>
        <p:spPr>
          <a:xfrm>
            <a:off x="1224693" y="685800"/>
            <a:ext cx="4409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4b8c1f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4b8c1f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424b8c1f00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403590" y="-117720"/>
            <a:ext cx="5068659" cy="8888255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508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994432" y="2473121"/>
            <a:ext cx="6553166" cy="2222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468006" y="333356"/>
            <a:ext cx="6553166" cy="6501593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508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2963625" y="1129912"/>
            <a:ext cx="1168155" cy="1679775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14"/>
          <p:cNvSpPr/>
          <p:nvPr/>
        </p:nvSpPr>
        <p:spPr>
          <a:xfrm rot="10800000">
            <a:off x="5744031" y="4877917"/>
            <a:ext cx="1168155" cy="1679775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7" name="Google Shape;87;p14"/>
          <p:cNvSpPr txBox="1"/>
          <p:nvPr>
            <p:ph type="ctrTitle"/>
          </p:nvPr>
        </p:nvSpPr>
        <p:spPr>
          <a:xfrm>
            <a:off x="3288378" y="2156576"/>
            <a:ext cx="3299100" cy="22953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3288378" y="4653708"/>
            <a:ext cx="3299100" cy="10473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None/>
              <a:defRPr sz="23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 flipH="1">
            <a:off x="8203902" y="687213"/>
            <a:ext cx="1168155" cy="1679775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2" name="Google Shape;92;p15"/>
          <p:cNvSpPr/>
          <p:nvPr/>
        </p:nvSpPr>
        <p:spPr>
          <a:xfrm flipH="1" rot="10800000">
            <a:off x="503755" y="5313337"/>
            <a:ext cx="1168155" cy="1679775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835622" y="2697409"/>
            <a:ext cx="8204700" cy="2285700"/>
          </a:xfrm>
          <a:prstGeom prst="rect">
            <a:avLst/>
          </a:prstGeom>
        </p:spPr>
        <p:txBody>
          <a:bodyPr anchorCtr="0" anchor="ctr" bIns="99950" lIns="99950" spcFirstLastPara="1" rIns="99950" wrap="square" tIns="999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0" y="7534289"/>
            <a:ext cx="9875700" cy="14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9950" lIns="99950" spcFirstLastPara="1" rIns="99950" wrap="square" tIns="9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336646" y="471742"/>
            <a:ext cx="9202500" cy="12414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36646" y="1829518"/>
            <a:ext cx="9202500" cy="50082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36646" y="471742"/>
            <a:ext cx="9202500" cy="12414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36646" y="1829518"/>
            <a:ext cx="4320000" cy="50082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5219153" y="1829518"/>
            <a:ext cx="4320000" cy="50082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36646" y="471742"/>
            <a:ext cx="9202500" cy="12414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36646" y="829627"/>
            <a:ext cx="3032700" cy="11286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36646" y="2089598"/>
            <a:ext cx="3032700" cy="41583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0" y="7534289"/>
            <a:ext cx="9875700" cy="14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9950" lIns="99950" spcFirstLastPara="1" rIns="99950" wrap="square" tIns="9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529486" y="672168"/>
            <a:ext cx="6349200" cy="6108300"/>
          </a:xfrm>
          <a:prstGeom prst="rect">
            <a:avLst/>
          </a:prstGeom>
        </p:spPr>
        <p:txBody>
          <a:bodyPr anchorCtr="0" anchor="ctr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4937913" y="-37"/>
            <a:ext cx="4938000" cy="76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9950" lIns="99950" spcFirstLastPara="1" rIns="99950" wrap="square" tIns="9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5432217" y="6712725"/>
            <a:ext cx="505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1"/>
          <p:cNvSpPr txBox="1"/>
          <p:nvPr>
            <p:ph type="title"/>
          </p:nvPr>
        </p:nvSpPr>
        <p:spPr>
          <a:xfrm>
            <a:off x="286749" y="1387603"/>
            <a:ext cx="4368900" cy="2667300"/>
          </a:xfrm>
          <a:prstGeom prst="rect">
            <a:avLst/>
          </a:prstGeom>
        </p:spPr>
        <p:txBody>
          <a:bodyPr anchorCtr="0" anchor="b" bIns="99950" lIns="99950" spcFirstLastPara="1" rIns="99950" wrap="square" tIns="9995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286749" y="4134699"/>
            <a:ext cx="4368900" cy="23505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5334825" y="1081383"/>
            <a:ext cx="4144200" cy="5517600"/>
          </a:xfrm>
          <a:prstGeom prst="rect">
            <a:avLst/>
          </a:prstGeom>
        </p:spPr>
        <p:txBody>
          <a:bodyPr anchorCtr="0" anchor="ctr" bIns="99950" lIns="99950" spcFirstLastPara="1" rIns="99950" wrap="square" tIns="99950"/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rtl="0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rtl="0">
              <a:spcBef>
                <a:spcPts val="1700"/>
              </a:spcBef>
              <a:spcAft>
                <a:spcPts val="17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40688" y="2385879"/>
            <a:ext cx="8394462" cy="1646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481376" y="4352184"/>
            <a:ext cx="6913087" cy="196275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45071" y="6299740"/>
            <a:ext cx="6478800" cy="894000"/>
          </a:xfrm>
          <a:prstGeom prst="rect">
            <a:avLst/>
          </a:prstGeom>
        </p:spPr>
        <p:txBody>
          <a:bodyPr anchorCtr="0" anchor="ctr" bIns="99950" lIns="99950" spcFirstLastPara="1" rIns="99950" wrap="square" tIns="99950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Economica"/>
              <a:buNone/>
              <a:defRPr sz="26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7534289"/>
            <a:ext cx="9875700" cy="14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9950" lIns="99950" spcFirstLastPara="1" rIns="99950" wrap="square" tIns="9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hasCustomPrompt="1" type="title"/>
          </p:nvPr>
        </p:nvSpPr>
        <p:spPr>
          <a:xfrm>
            <a:off x="336646" y="1429189"/>
            <a:ext cx="9202500" cy="3178500"/>
          </a:xfrm>
          <a:prstGeom prst="rect">
            <a:avLst/>
          </a:prstGeom>
        </p:spPr>
        <p:txBody>
          <a:bodyPr anchorCtr="0" anchor="ctr" bIns="99950" lIns="99950" spcFirstLastPara="1" rIns="99950" wrap="square" tIns="9995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500"/>
              <a:buNone/>
              <a:defRPr sz="17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36646" y="4721530"/>
            <a:ext cx="9202500" cy="1600200"/>
          </a:xfrm>
          <a:prstGeom prst="rect">
            <a:avLst/>
          </a:prstGeom>
        </p:spPr>
        <p:txBody>
          <a:bodyPr anchorCtr="0" anchor="t" bIns="99950" lIns="99950" spcFirstLastPara="1" rIns="99950" wrap="square" tIns="99950"/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ctr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93792" y="1792078"/>
            <a:ext cx="8888255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508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80123" y="4935320"/>
            <a:ext cx="8394462" cy="1525398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80123" y="3255250"/>
            <a:ext cx="8394462" cy="1680071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/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93792" y="1792078"/>
            <a:ext cx="4361829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20217" y="1792078"/>
            <a:ext cx="4361829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93792" y="1719185"/>
            <a:ext cx="4363543" cy="716474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/>
          <a:lstStyle>
            <a:lvl1pPr indent="-2286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93792" y="2435659"/>
            <a:ext cx="4363543" cy="4425077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016789" y="1719185"/>
            <a:ext cx="4365257" cy="716474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/>
          <a:lstStyle>
            <a:lvl1pPr indent="-2286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5016789" y="2435659"/>
            <a:ext cx="4365257" cy="4425077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93793" y="305791"/>
            <a:ext cx="3249082" cy="1301388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61179" y="305792"/>
            <a:ext cx="5520868" cy="6554945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508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93793" y="1607180"/>
            <a:ext cx="3249082" cy="5253556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935733" y="5376228"/>
            <a:ext cx="5925503" cy="634694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935733" y="686252"/>
            <a:ext cx="5925503" cy="4608195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935733" y="6010923"/>
            <a:ext cx="5925503" cy="901371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3792" y="307569"/>
            <a:ext cx="8888255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93792" y="1792078"/>
            <a:ext cx="8888255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/>
          <a:lstStyle>
            <a:lvl1pPr indent="-4508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450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3700" lvl="2" marL="13716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93792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374245" y="7118524"/>
            <a:ext cx="3127349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077684" y="7118524"/>
            <a:ext cx="2304362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336646" y="471742"/>
            <a:ext cx="92025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9950" lIns="99950" spcFirstLastPara="1" rIns="99950" wrap="square" tIns="9995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Economica"/>
              <a:buNone/>
              <a:defRPr sz="4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36646" y="1829518"/>
            <a:ext cx="9202500" cy="50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9950" lIns="99950" spcFirstLastPara="1" rIns="99950" wrap="square" tIns="99950"/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23850" lvl="3" marL="18288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23850" lvl="4" marL="22860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23850" lvl="6" marL="3200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23850" lvl="7" marL="3657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23850" lvl="8" marL="41148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500"/>
              <a:buFont typeface="Open Sans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9150537" y="6963161"/>
            <a:ext cx="5925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950" lIns="99950" spcFirstLastPara="1" rIns="99950" wrap="square" tIns="99950">
            <a:noAutofit/>
          </a:bodyPr>
          <a:lstStyle>
            <a:lvl1pPr lvl="0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25.jpg"/><Relationship Id="rId13" Type="http://schemas.openxmlformats.org/officeDocument/2006/relationships/image" Target="../media/image8.jpg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4.jp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hyperlink" Target="mailto:amyr.mateer@cms.k12.nc.u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37471" y="-330475"/>
            <a:ext cx="9202500" cy="1241400"/>
          </a:xfrm>
          <a:prstGeom prst="rect">
            <a:avLst/>
          </a:prstGeom>
        </p:spPr>
        <p:txBody>
          <a:bodyPr anchorCtr="0" anchor="b" bIns="99950" lIns="99950" spcFirstLastPara="1" rIns="99950" wrap="square" tIns="9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latin typeface="Quicksand"/>
                <a:ea typeface="Quicksand"/>
                <a:cs typeface="Quicksand"/>
                <a:sym typeface="Quicksand"/>
              </a:rPr>
              <a:t>A Little Bit about Mrs. Mateer</a:t>
            </a:r>
            <a:endParaRPr b="1" sz="39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65825" y="824624"/>
            <a:ext cx="5545500" cy="6606600"/>
          </a:xfrm>
          <a:prstGeom prst="rect">
            <a:avLst/>
          </a:prstGeom>
        </p:spPr>
        <p:txBody>
          <a:bodyPr anchorCtr="0" anchor="t" bIns="99950" lIns="99950" spcFirstLastPara="1" rIns="99950" wrap="square" tIns="9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Originally from York, Pennsylvania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 ~  Graduated from University of North Carolina - Greensboro - Human Development &amp; Family Studies - Elementary Education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Began my teaching career in Martinsville, Virginia in a Title 1 School - taught Kindergarten, 2nd grade and preschool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Took 10 years away from the classroom to stay home with my girls and start our family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Starting my 9th year of teaching this year - and returning to Kindergarten after teaching 3rd grade last year at Selwyn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Have 4 girls at Selwyn - Mackenzie &amp; Kylie - 5th,        Madelyn - 3rd  &amp; Katelyn - 1st, Brian (my husband)               and a spunky rescue dog - Lydia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 Avid sports fan Go Panthers, Orioles, Capitals and                                  Penn State!!  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Love the beach, mountains, camping, traveling, spending time with my family!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~ So excited to be back at Selwyn and with your child this school year!!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descr="girls&amp;me.JPG"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780" y="824636"/>
            <a:ext cx="1790425" cy="238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UNCGreensboroSpartans.png - Wikimedia Commons"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0043">
            <a:off x="8551032" y="199725"/>
            <a:ext cx="1207072" cy="1195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enn State text logo.svg - Wikimedia Commons"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612" y="2947319"/>
            <a:ext cx="1643990" cy="3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altimore Orioles wordmark 1988 to 1994.png - Wikimedia Commons" id="142" name="Google Shape;1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5779" y="3360380"/>
            <a:ext cx="1296769" cy="831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0289318001455150527 filepicker.jpg - Wikimedia Commons" id="143" name="Google Shape;14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74591">
            <a:off x="8295915" y="5988273"/>
            <a:ext cx="1410712" cy="1058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Logo Washington Capitals.svg - Wikimedia Commons" id="144" name="Google Shape;14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67995">
            <a:off x="5186824" y="6047177"/>
            <a:ext cx="1410717" cy="940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wyn_Mascot.jpg" id="145" name="Google Shape;14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" y="-29304"/>
            <a:ext cx="1096927" cy="94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789955">
            <a:off x="5505074" y="4223672"/>
            <a:ext cx="2218197" cy="16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10650" y="1429487"/>
            <a:ext cx="1911923" cy="14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7529122" y="3648847"/>
            <a:ext cx="2475001" cy="18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84175" y="5988688"/>
            <a:ext cx="1442526" cy="144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6.PNG"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966788" y="2303750"/>
            <a:ext cx="820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Monday </a:t>
            </a: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- Technology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Tuesday </a:t>
            </a: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- Music - Pasour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Wednesday </a:t>
            </a: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- Music - Mitchell-Harris  &amp; Art - Swing  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(Double Specials - TeamPlanning - 10:00 - 11:25)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Thursday </a:t>
            </a: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- PE - Peterson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Friday </a:t>
            </a: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- Media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7.PNG"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894577" y="3001950"/>
            <a:ext cx="632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Selwyn Folder - will come home everyday with any papers and PTA/Office Correspondences - Please check daily and return the next day!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8.PNG" id="215" name="Google Shape;2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341300" y="2101550"/>
            <a:ext cx="798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 Honest &amp; Open 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 Weekly Newsletter - Hoots &amp; Hollers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 Check Website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 Phone Calls, notes home when needed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 Parent/Teacher Conferences - October 22nd - November 9th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~Our classroom is an                    OPEN DOOR!!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2.PNG"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1647150" y="2366725"/>
            <a:ext cx="584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Snack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School Attendance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Transportation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Money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Birthdays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Extra Clothes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Show &amp; Tell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Spot’s Sound Challenge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723125" y="1527325"/>
            <a:ext cx="84312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Other Reminders</a:t>
            </a:r>
            <a:endParaRPr sz="6000">
              <a:solidFill>
                <a:srgbClr val="08A4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9.PNG" id="228" name="Google Shape;2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 txBox="1"/>
          <p:nvPr/>
        </p:nvSpPr>
        <p:spPr>
          <a:xfrm>
            <a:off x="1562244" y="2153187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Children’s Theatre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Lazy 5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Farm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Recycling Center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**Room Parents will be reaching out for field trip volunteers!!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0.PNG" id="234" name="Google Shape;2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/>
        </p:nvSpPr>
        <p:spPr>
          <a:xfrm>
            <a:off x="981850" y="2391025"/>
            <a:ext cx="870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                Room Moms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Jennifer Bailey - Emma’s Mom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Krista Bokhari - Chase’s Mom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**You must be a CMS registered    volunteer </a:t>
            </a:r>
            <a:r>
              <a:rPr b="1" lang="en-US" sz="3600" u="sng">
                <a:solidFill>
                  <a:schemeClr val="dk1"/>
                </a:solidFill>
              </a:rPr>
              <a:t>BEFORE </a:t>
            </a:r>
            <a:r>
              <a:rPr lang="en-US" sz="3600">
                <a:solidFill>
                  <a:schemeClr val="dk1"/>
                </a:solidFill>
              </a:rPr>
              <a:t>                volunteering at Selwyn or                 CMS**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1.PNG" id="240" name="Google Shape;2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0"/>
          <p:cNvSpPr txBox="1"/>
          <p:nvPr/>
        </p:nvSpPr>
        <p:spPr>
          <a:xfrm>
            <a:off x="1069125" y="3001950"/>
            <a:ext cx="778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Amy Mateer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amyr.mateer@cms.k12.nc.us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Website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mateerkindergarten.weebly.com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3.PNG" id="246" name="Google Shape;2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1"/>
          <p:cNvSpPr txBox="1"/>
          <p:nvPr/>
        </p:nvSpPr>
        <p:spPr>
          <a:xfrm>
            <a:off x="2509225" y="1387350"/>
            <a:ext cx="53238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600">
                <a:solidFill>
                  <a:srgbClr val="08A4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Questions </a:t>
            </a:r>
            <a:endParaRPr sz="5600">
              <a:solidFill>
                <a:srgbClr val="08A4FF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>
                <a:solidFill>
                  <a:srgbClr val="08A4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&amp; Comments</a:t>
            </a: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1"/>
          <p:cNvSpPr txBox="1"/>
          <p:nvPr/>
        </p:nvSpPr>
        <p:spPr>
          <a:xfrm>
            <a:off x="1905875" y="3376825"/>
            <a:ext cx="60657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 Room Mom Moment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~Questions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     Thanks for coming 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               tonight!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8.PNG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2461418" y="2686000"/>
            <a:ext cx="4953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Quicksand"/>
                <a:ea typeface="Quicksand"/>
                <a:cs typeface="Quicksand"/>
                <a:sym typeface="Quicksand"/>
              </a:rPr>
              <a:t>Curriculum Night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Quicksand"/>
                <a:ea typeface="Quicksand"/>
                <a:cs typeface="Quicksand"/>
                <a:sym typeface="Quicksand"/>
              </a:rPr>
              <a:t>September 27</a:t>
            </a:r>
            <a:r>
              <a:rPr b="1" baseline="30000" i="0" lang="en-US" sz="3600" u="none" cap="none" strike="noStrike">
                <a:solidFill>
                  <a:srgbClr val="00B0F0"/>
                </a:solidFill>
                <a:latin typeface="Quicksand"/>
                <a:ea typeface="Quicksand"/>
                <a:cs typeface="Quicksand"/>
                <a:sym typeface="Quicksand"/>
              </a:rPr>
              <a:t>th</a:t>
            </a:r>
            <a:endParaRPr b="1" i="0" sz="3600" u="none" cap="none" strike="noStrike">
              <a:solidFill>
                <a:srgbClr val="00B0F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Quicksand"/>
                <a:ea typeface="Quicksand"/>
                <a:cs typeface="Quicksand"/>
                <a:sym typeface="Quicksand"/>
              </a:rPr>
              <a:t>6:55 – 7:15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Quicksand"/>
                <a:ea typeface="Quicksand"/>
                <a:cs typeface="Quicksand"/>
                <a:sym typeface="Quicksand"/>
              </a:rPr>
              <a:t>7:25 – 7:45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0.PNG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2270919" y="3001962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Mrs. Kellam, Mrs. Boughman, Ms. Demmitt, Mrs. Headd, Mrs. Abbate &amp; Ms. Kivuti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1.PNG"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2003206" y="289286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Morning Meeting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Reader’s Workshop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Math Workshop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Writer’s Workshop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Science &amp; Social Studies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2.PNG"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" y="2079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1856369" y="2216487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     </a:t>
            </a:r>
            <a:r>
              <a:rPr lang="en-US" sz="36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Book in a Bag </a:t>
            </a:r>
            <a:endParaRPr sz="3600" u="sng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Leveled Readers will be sent home Monday to Thursday - please log reading on yellow ledger and return the book the next day.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3.PNG"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2509225" y="1622300"/>
            <a:ext cx="53238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600">
                <a:solidFill>
                  <a:srgbClr val="08A4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Assessments</a:t>
            </a: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2138263" y="2613200"/>
            <a:ext cx="60657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Quicksand"/>
                <a:ea typeface="Quicksand"/>
                <a:cs typeface="Quicksand"/>
                <a:sym typeface="Quicksand"/>
              </a:rPr>
              <a:t>KEA </a:t>
            </a: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- Kindergarten Entry Assessment - BOY &amp; MOY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Quicksand"/>
                <a:ea typeface="Quicksand"/>
                <a:cs typeface="Quicksand"/>
                <a:sym typeface="Quicksand"/>
              </a:rPr>
              <a:t>MAPS </a:t>
            </a: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- Reading &amp; Math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Quicksand"/>
                <a:ea typeface="Quicksand"/>
                <a:cs typeface="Quicksand"/>
                <a:sym typeface="Quicksand"/>
              </a:rPr>
              <a:t>Reading 3 D </a:t>
            </a: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(mClass)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Quicksand"/>
                <a:ea typeface="Quicksand"/>
                <a:cs typeface="Quicksand"/>
                <a:sym typeface="Quicksand"/>
              </a:rPr>
              <a:t>BOY, MOY &amp; EOY</a:t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3.PNG"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782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2203725" y="2216475"/>
            <a:ext cx="757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Grades are not given to Kindergartners - They are assessed on the following scale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4 -Exemplary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3 - Mastery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2 - Progressing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1 - Developing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4.PNG" id="191" name="Google Shape;19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" y="2067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1069125" y="2827375"/>
            <a:ext cx="850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am a firm believer in building classroom community, relationships  and a positive discipline philosophy. 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Proactive Redirection or     “Calm-Down” Opportunities               are given as needed.                           No news is Good News!!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5.PNG" id="197" name="Google Shape;1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" y="2079"/>
            <a:ext cx="9866667" cy="767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977762" y="2740125"/>
            <a:ext cx="7920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7:15 - 8:00 		Arrival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8 - 8:30 			Morning Meeting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8:30 - 9:10 		Learning Labs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9:10 - 9:20 	 	Snack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9:20 - 10:00 		Reader’s Workshop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10 - 10:40 		Specials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10:45 - 11:30	 	Math Workshop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11:30 - 12:00 	Word Work/Handwriting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12:05 - 12:35 	Lunch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12:40 - 12:55	 	Interactive Read Aloud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12:55 - 1:30		Science/Social Studies/Health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1:30 - 2:00		Centers/Finish Up/Pack Up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2:00 - 2:30		Recess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2:35 - 2:40		Daily Wrap - Up</a:t>
            </a:r>
            <a:endParaRPr sz="1800">
              <a:solidFill>
                <a:schemeClr val="dk1"/>
              </a:solidFill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2:45				Dismissal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